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33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55" d="100"/>
          <a:sy n="55" d="100"/>
        </p:scale>
        <p:origin x="25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841CB0-B296-4827-9229-919CF4C269EE}" type="datetimeFigureOut">
              <a:rPr lang="da-DK" smtClean="0"/>
              <a:t>20-01-2026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BDF6D3-E4B3-40EB-845B-DED54653D91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93609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BDF6D3-E4B3-40EB-845B-DED54653D915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84998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1A47E7-A0A4-3929-7DD6-5A0C63B513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F254E811-8B35-3B05-466D-1D092E0880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73D2355-AAF8-D896-F311-92E574673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49CDE-1E1C-4E6F-85A6-F650BE7B624C}" type="datetimeFigureOut">
              <a:rPr lang="da-DK" smtClean="0"/>
              <a:t>20-01-2026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FF37E38-BAB8-890B-997B-605C19D70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2A3B1C9-1A67-629F-E893-A3218D247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BBA70-CD11-40A7-877E-43452952A6F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0302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09A910-F0BC-C6C5-C671-FF12907AB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0501F9FA-D3FB-CB36-13C4-31190F5911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1D4F89B-9B00-D37F-E120-1BD60E744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49CDE-1E1C-4E6F-85A6-F650BE7B624C}" type="datetimeFigureOut">
              <a:rPr lang="da-DK" smtClean="0"/>
              <a:t>20-01-2026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75A9E0C-2420-FE3F-3AF7-E281699E3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BED32E1-E2B9-A7BC-B644-4CFA27D73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BBA70-CD11-40A7-877E-43452952A6F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16958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D8E5B46E-A753-14E5-F7DB-2E9516253B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92A6E22E-838C-C29C-166F-949F979B0B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596E032-81DE-5CF3-15D2-09CCA25B5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49CDE-1E1C-4E6F-85A6-F650BE7B624C}" type="datetimeFigureOut">
              <a:rPr lang="da-DK" smtClean="0"/>
              <a:t>20-01-2026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493D11C-ABC6-CA00-E3AE-433261EE9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24A5C8F-A6FD-C744-8A69-974837757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BBA70-CD11-40A7-877E-43452952A6F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72193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31A74B-E215-A20E-DFE6-3BE941570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CC15CFD-C049-23AF-F2CD-0BE577A3BE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476700B-976A-533C-D1B9-D4D255B73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49CDE-1E1C-4E6F-85A6-F650BE7B624C}" type="datetimeFigureOut">
              <a:rPr lang="da-DK" smtClean="0"/>
              <a:t>20-01-2026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A36A80B-C571-83F1-89BD-61AA8F80B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0C385FA-EBEB-24A5-0162-F3EA2FC90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BBA70-CD11-40A7-877E-43452952A6F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30926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04F66E-198B-F48B-340B-4ACE3556C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295DEC2-D450-197C-6786-36F2450D19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C7F870B-77F1-AEED-E2FE-5367E32E5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49CDE-1E1C-4E6F-85A6-F650BE7B624C}" type="datetimeFigureOut">
              <a:rPr lang="da-DK" smtClean="0"/>
              <a:t>20-01-2026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DE360AC-CC9F-FDF1-CF7D-9C1F10C8D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C3752C4-E68C-5C76-13A4-07CD88865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BBA70-CD11-40A7-877E-43452952A6F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6624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9FCE1C-8EFC-A8CF-F3E4-76B239C7F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090E842-BB52-3E9D-52AE-673A15B030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29CD18B-E272-EB37-2420-3496E19140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B0DB7DC-D5C1-5C94-D32C-F748809AA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49CDE-1E1C-4E6F-85A6-F650BE7B624C}" type="datetimeFigureOut">
              <a:rPr lang="da-DK" smtClean="0"/>
              <a:t>20-01-2026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9D0BEB9-3796-80BA-10F0-375906602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FC8D746-B89C-19CB-66F9-9A021F2C1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BBA70-CD11-40A7-877E-43452952A6F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99873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DA8C45-067E-0F85-9CA5-35C770EA6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5F4D324-FA1B-579E-AA46-79CA303710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B47B3EF-2F5D-8C17-F614-F99BB45A22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E83F7D47-3031-FCB9-4D6C-60C9E4E35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F073443A-B291-AC00-4F05-D5A6FCB52C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A3B64430-A25A-F4B9-176A-05C2ABC30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49CDE-1E1C-4E6F-85A6-F650BE7B624C}" type="datetimeFigureOut">
              <a:rPr lang="da-DK" smtClean="0"/>
              <a:t>20-01-2026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2A6DCBA2-6E92-046E-EE9C-D9A8F892F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C49DE330-3153-ABF0-0C8F-9736A705C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BBA70-CD11-40A7-877E-43452952A6F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05505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49C098-19A1-E804-4ADA-9F5D31CF4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E585301B-57D7-A28C-7991-81A2BD94A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49CDE-1E1C-4E6F-85A6-F650BE7B624C}" type="datetimeFigureOut">
              <a:rPr lang="da-DK" smtClean="0"/>
              <a:t>20-01-2026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73FC27E1-04DA-E4E8-5A56-ACDB22C47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83FA6B03-7DB8-0AC6-BCFC-E379BC339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BBA70-CD11-40A7-877E-43452952A6F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73778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F85CBE81-853F-D0D8-D775-25EB9A8FB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49CDE-1E1C-4E6F-85A6-F650BE7B624C}" type="datetimeFigureOut">
              <a:rPr lang="da-DK" smtClean="0"/>
              <a:t>20-01-2026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57EA9F0E-57A8-C67E-619E-E3E747E36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C648D39-CE9C-CFD5-70F0-220053077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BBA70-CD11-40A7-877E-43452952A6F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29049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7C1D39-59A0-B09D-D624-DD89D1CA2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C904297-834F-8D8C-061E-F237EBC29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6B9675E5-11C6-532F-71D5-E430EC5492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865D976-F680-22DE-A0F9-087D47A47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49CDE-1E1C-4E6F-85A6-F650BE7B624C}" type="datetimeFigureOut">
              <a:rPr lang="da-DK" smtClean="0"/>
              <a:t>20-01-2026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823404B-79CE-DD19-BAC2-17C60AD44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534EE61-F96D-0949-D398-4072559F5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BBA70-CD11-40A7-877E-43452952A6F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21861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B0AAD3-9C7D-1877-7976-4671727B3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B1412012-04EB-F212-13CD-B47D717AF9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5FADF1D7-D78F-7D69-D9B9-1BFE5ABBED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E47C522-358B-92D2-89E4-79A51C69C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49CDE-1E1C-4E6F-85A6-F650BE7B624C}" type="datetimeFigureOut">
              <a:rPr lang="da-DK" smtClean="0"/>
              <a:t>20-01-2026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482F942-7BB4-986E-891E-78DCB6EEA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3DDFEBB-80D8-B033-A92B-BB1929008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BBA70-CD11-40A7-877E-43452952A6F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77976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2F38AE50-E392-28E1-56FD-4FEE334E4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CD61248-5C19-13F3-EB48-1602449CD0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4772981-5DA8-E128-0095-0F01BC5FCE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C49CDE-1E1C-4E6F-85A6-F650BE7B624C}" type="datetimeFigureOut">
              <a:rPr lang="da-DK" smtClean="0"/>
              <a:t>20-01-2026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A5AAF85-44C3-3D94-C81B-8E002F2D45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523FD0A-0939-5BA4-2831-E73FDBEF6C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7BBA70-CD11-40A7-877E-43452952A6F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89674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455EF576-2880-7A61-E69C-ECC80FE45F87}"/>
              </a:ext>
            </a:extLst>
          </p:cNvPr>
          <p:cNvSpPr/>
          <p:nvPr/>
        </p:nvSpPr>
        <p:spPr>
          <a:xfrm>
            <a:off x="0" y="0"/>
            <a:ext cx="2727076" cy="6858000"/>
          </a:xfrm>
          <a:prstGeom prst="rect">
            <a:avLst/>
          </a:prstGeom>
          <a:solidFill>
            <a:srgbClr val="2D337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B5470FED-DCDB-C2B1-217C-44C716C638A9}"/>
              </a:ext>
            </a:extLst>
          </p:cNvPr>
          <p:cNvSpPr txBox="1"/>
          <p:nvPr/>
        </p:nvSpPr>
        <p:spPr>
          <a:xfrm>
            <a:off x="2727076" y="177095"/>
            <a:ext cx="94649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>
                <a:solidFill>
                  <a:srgbClr val="131313">
                    <a:hueOff val="0"/>
                    <a:satOff val="0"/>
                    <a:lumOff val="0"/>
                    <a:alphaOff val="0"/>
                  </a:srgbClr>
                </a:solidFill>
                <a:latin typeface="Neue Haas Grotesk Text Pro"/>
              </a:rPr>
              <a:t>Støt</a:t>
            </a:r>
            <a:r>
              <a:rPr lang="en-US" sz="2000" b="1" dirty="0">
                <a:solidFill>
                  <a:srgbClr val="131313">
                    <a:hueOff val="0"/>
                    <a:satOff val="0"/>
                    <a:lumOff val="0"/>
                    <a:alphaOff val="0"/>
                  </a:srgbClr>
                </a:solidFill>
                <a:latin typeface="Neue Haas Grotesk Text Pro"/>
              </a:rPr>
              <a:t> xxx og Køge </a:t>
            </a:r>
            <a:r>
              <a:rPr lang="en-US" sz="2000" b="1" dirty="0" err="1">
                <a:solidFill>
                  <a:srgbClr val="131313">
                    <a:hueOff val="0"/>
                    <a:satOff val="0"/>
                    <a:lumOff val="0"/>
                    <a:alphaOff val="0"/>
                  </a:srgbClr>
                </a:solidFill>
                <a:latin typeface="Neue Haas Grotesk Text Pro"/>
              </a:rPr>
              <a:t>svømmeklub</a:t>
            </a:r>
            <a:r>
              <a:rPr lang="en-US" sz="2000" b="1" dirty="0">
                <a:solidFill>
                  <a:srgbClr val="131313">
                    <a:hueOff val="0"/>
                    <a:satOff val="0"/>
                    <a:lumOff val="0"/>
                    <a:alphaOff val="0"/>
                  </a:srgbClr>
                </a:solidFill>
                <a:latin typeface="Neue Haas Grotesk Text Pro"/>
              </a:rPr>
              <a:t> – </a:t>
            </a:r>
            <a:r>
              <a:rPr lang="en-US" sz="2000" b="1" dirty="0" err="1">
                <a:solidFill>
                  <a:srgbClr val="131313">
                    <a:hueOff val="0"/>
                    <a:satOff val="0"/>
                    <a:lumOff val="0"/>
                    <a:alphaOff val="0"/>
                  </a:srgbClr>
                </a:solidFill>
                <a:latin typeface="Neue Haas Grotesk Text Pro"/>
              </a:rPr>
              <a:t>Årets</a:t>
            </a:r>
            <a:r>
              <a:rPr lang="en-US" sz="2000" b="1" dirty="0">
                <a:solidFill>
                  <a:srgbClr val="131313">
                    <a:hueOff val="0"/>
                    <a:satOff val="0"/>
                    <a:lumOff val="0"/>
                    <a:alphaOff val="0"/>
                  </a:srgbClr>
                </a:solidFill>
                <a:latin typeface="Neue Haas Grotesk Text Pro"/>
              </a:rPr>
              <a:t> </a:t>
            </a:r>
            <a:r>
              <a:rPr lang="en-US" sz="2000" b="1" dirty="0" err="1">
                <a:solidFill>
                  <a:srgbClr val="131313">
                    <a:hueOff val="0"/>
                    <a:satOff val="0"/>
                    <a:lumOff val="0"/>
                    <a:alphaOff val="0"/>
                  </a:srgbClr>
                </a:solidFill>
                <a:latin typeface="Neue Haas Grotesk Text Pro"/>
              </a:rPr>
              <a:t>sponserstævne</a:t>
            </a:r>
            <a:r>
              <a:rPr lang="en-US" sz="2000" b="1" dirty="0">
                <a:solidFill>
                  <a:srgbClr val="131313">
                    <a:hueOff val="0"/>
                    <a:satOff val="0"/>
                    <a:lumOff val="0"/>
                    <a:alphaOff val="0"/>
                  </a:srgbClr>
                </a:solidFill>
                <a:latin typeface="Neue Haas Grotesk Text Pro"/>
              </a:rPr>
              <a:t> den 7 marts 2026</a:t>
            </a:r>
            <a:endParaRPr lang="da-DK" sz="2000" b="1" dirty="0">
              <a:solidFill>
                <a:srgbClr val="131313">
                  <a:hueOff val="0"/>
                  <a:satOff val="0"/>
                  <a:lumOff val="0"/>
                  <a:alphaOff val="0"/>
                </a:srgbClr>
              </a:solidFill>
              <a:latin typeface="Neue Haas Grotesk Text Pro"/>
            </a:endParaRPr>
          </a:p>
        </p:txBody>
      </p:sp>
      <p:sp>
        <p:nvSpPr>
          <p:cNvPr id="6" name="Rektangel 5" descr="Et nærbilde av et stoppeur med et basseng i bakgrunnen">
            <a:extLst>
              <a:ext uri="{FF2B5EF4-FFF2-40B4-BE49-F238E27FC236}">
                <a16:creationId xmlns:a16="http://schemas.microsoft.com/office/drawing/2014/main" id="{56870A94-9F00-9AAE-F6FE-33186165E89C}"/>
              </a:ext>
            </a:extLst>
          </p:cNvPr>
          <p:cNvSpPr/>
          <p:nvPr/>
        </p:nvSpPr>
        <p:spPr>
          <a:xfrm>
            <a:off x="345078" y="190112"/>
            <a:ext cx="2040451" cy="2048811"/>
          </a:xfrm>
          <a:prstGeom prst="rect">
            <a:avLst/>
          </a:prstGeom>
          <a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25000" r="-25000"/>
            </a:stretch>
          </a:blipFill>
        </p:spPr>
        <p:style>
          <a:lnRef idx="3">
            <a:schemeClr val="dk2">
              <a:shade val="8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da-DK" dirty="0"/>
          </a:p>
        </p:txBody>
      </p:sp>
      <p:sp>
        <p:nvSpPr>
          <p:cNvPr id="7" name="Rektangel 6" descr="&quot;Gull-, sølv- og bronsemedalje vunnet av én utøver kun For mer svømmeaktivitet klikk:&quot;">
            <a:extLst>
              <a:ext uri="{FF2B5EF4-FFF2-40B4-BE49-F238E27FC236}">
                <a16:creationId xmlns:a16="http://schemas.microsoft.com/office/drawing/2014/main" id="{E37B6D70-4F47-1E5D-6432-FBCF0BCC048C}"/>
              </a:ext>
            </a:extLst>
          </p:cNvPr>
          <p:cNvSpPr/>
          <p:nvPr/>
        </p:nvSpPr>
        <p:spPr>
          <a:xfrm>
            <a:off x="345079" y="2417583"/>
            <a:ext cx="2040451" cy="2048811"/>
          </a:xfrm>
          <a:prstGeom prst="rect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205" r="10297" b="3"/>
            <a:stretch/>
          </a:blipFill>
        </p:spPr>
        <p:style>
          <a:lnRef idx="3">
            <a:schemeClr val="dk2">
              <a:shade val="8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da-DK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A282C637-7D9C-F776-D6C0-5412AAAA4C08}"/>
              </a:ext>
            </a:extLst>
          </p:cNvPr>
          <p:cNvSpPr/>
          <p:nvPr/>
        </p:nvSpPr>
        <p:spPr>
          <a:xfrm>
            <a:off x="345080" y="4619921"/>
            <a:ext cx="2040450" cy="2048810"/>
          </a:xfrm>
          <a:prstGeom prst="rect">
            <a:avLst/>
          </a:prstGeom>
          <a:blipFill rotWithShape="1">
            <a:blip r:embed="rId4"/>
            <a:srcRect/>
            <a:stretch>
              <a:fillRect l="-2000" r="-2000"/>
            </a:stretch>
          </a:blipFill>
        </p:spPr>
        <p:style>
          <a:lnRef idx="3">
            <a:schemeClr val="dk2">
              <a:shade val="8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da-DK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C57ABA4C-F347-5914-8058-A4C97DD36D00}"/>
              </a:ext>
            </a:extLst>
          </p:cNvPr>
          <p:cNvSpPr/>
          <p:nvPr/>
        </p:nvSpPr>
        <p:spPr>
          <a:xfrm>
            <a:off x="2453951" y="1123906"/>
            <a:ext cx="7595849" cy="440734"/>
          </a:xfrm>
          <a:prstGeom prst="rect">
            <a:avLst/>
          </a:prstGeom>
        </p:spPr>
        <p:style>
          <a:lnRef idx="0">
            <a:schemeClr val="dk2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da-DK"/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A4D7B0D8-DA74-B138-848B-3AD9230AF2C8}"/>
              </a:ext>
            </a:extLst>
          </p:cNvPr>
          <p:cNvSpPr txBox="1"/>
          <p:nvPr/>
        </p:nvSpPr>
        <p:spPr>
          <a:xfrm>
            <a:off x="3130742" y="2434930"/>
            <a:ext cx="3266809" cy="27392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0000"/>
              </a:lnSpc>
              <a:defRPr b="1"/>
            </a:pPr>
            <a:r>
              <a:rPr lang="en-US" sz="1800" dirty="0"/>
              <a:t>Mine </a:t>
            </a:r>
            <a:r>
              <a:rPr lang="en-US" sz="1800" dirty="0" err="1"/>
              <a:t>bedste</a:t>
            </a:r>
            <a:r>
              <a:rPr lang="en-US" sz="1800" dirty="0"/>
              <a:t> </a:t>
            </a:r>
            <a:r>
              <a:rPr lang="en-US" sz="1800" dirty="0" err="1"/>
              <a:t>resultater</a:t>
            </a:r>
            <a:r>
              <a:rPr lang="en-US" sz="1800" dirty="0"/>
              <a:t>	</a:t>
            </a:r>
            <a:endParaRPr lang="da-DK" dirty="0"/>
          </a:p>
          <a:p>
            <a:pPr lvl="0">
              <a:lnSpc>
                <a:spcPct val="100000"/>
              </a:lnSpc>
            </a:pPr>
            <a:r>
              <a:rPr lang="da-DK" sz="2000" dirty="0"/>
              <a:t>50 Fri                   25,50       </a:t>
            </a:r>
          </a:p>
          <a:p>
            <a:pPr lvl="0">
              <a:lnSpc>
                <a:spcPct val="100000"/>
              </a:lnSpc>
            </a:pPr>
            <a:r>
              <a:rPr lang="da-DK" sz="2000" dirty="0"/>
              <a:t>100 Fri   	             56,89                    </a:t>
            </a:r>
          </a:p>
          <a:p>
            <a:pPr lvl="0">
              <a:lnSpc>
                <a:spcPct val="100000"/>
              </a:lnSpc>
            </a:pPr>
            <a:r>
              <a:rPr lang="da-DK" sz="2000" dirty="0"/>
              <a:t>50 Ryg                 29,35       </a:t>
            </a:r>
          </a:p>
          <a:p>
            <a:pPr lvl="0">
              <a:lnSpc>
                <a:spcPct val="100000"/>
              </a:lnSpc>
            </a:pPr>
            <a:r>
              <a:rPr lang="da-DK" sz="2000" dirty="0"/>
              <a:t>100 Ryg           1:05,95            </a:t>
            </a:r>
          </a:p>
          <a:p>
            <a:pPr lvl="0">
              <a:lnSpc>
                <a:spcPct val="100000"/>
              </a:lnSpc>
            </a:pPr>
            <a:r>
              <a:rPr lang="da-DK" sz="2000" dirty="0"/>
              <a:t>100 Medley    1:04,91   	</a:t>
            </a:r>
          </a:p>
          <a:p>
            <a:pPr lvl="0">
              <a:lnSpc>
                <a:spcPct val="100000"/>
              </a:lnSpc>
            </a:pPr>
            <a:r>
              <a:rPr lang="da-DK" dirty="0"/>
              <a:t>	</a:t>
            </a:r>
          </a:p>
          <a:p>
            <a:pPr>
              <a:defRPr b="1"/>
            </a:pPr>
            <a:r>
              <a:rPr lang="en-US" dirty="0"/>
              <a:t> </a:t>
            </a:r>
            <a:endParaRPr lang="da-DK" dirty="0"/>
          </a:p>
          <a:p>
            <a:pPr lvl="0">
              <a:lnSpc>
                <a:spcPct val="100000"/>
              </a:lnSpc>
              <a:defRPr b="1"/>
            </a:pPr>
            <a:r>
              <a:rPr lang="en-US" sz="1800" dirty="0"/>
              <a:t> </a:t>
            </a:r>
            <a:endParaRPr lang="da-DK" sz="1800" dirty="0"/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C7C7F9EC-0D39-1774-F348-212B1387C2AF}"/>
              </a:ext>
            </a:extLst>
          </p:cNvPr>
          <p:cNvSpPr txBox="1"/>
          <p:nvPr/>
        </p:nvSpPr>
        <p:spPr>
          <a:xfrm>
            <a:off x="2985068" y="4982301"/>
            <a:ext cx="5864247" cy="44073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20320" rIns="20320" bIns="20320" numCol="1" spcCol="1270" anchor="t" anchorCtr="0">
            <a:noAutofit/>
          </a:bodyPr>
          <a:lstStyle/>
          <a:p>
            <a:pPr defTabSz="711200">
              <a:spcBef>
                <a:spcPct val="0"/>
              </a:spcBef>
              <a:spcAft>
                <a:spcPct val="35000"/>
              </a:spcAft>
              <a:defRPr b="1"/>
            </a:pPr>
            <a:r>
              <a:rPr lang="da-DK" sz="2000" dirty="0"/>
              <a:t>Tak fordi du støtter den lokale svømmeklub i Køge</a:t>
            </a:r>
          </a:p>
          <a:p>
            <a:pPr defTabSz="711200">
              <a:spcBef>
                <a:spcPct val="0"/>
              </a:spcBef>
              <a:spcAft>
                <a:spcPct val="35000"/>
              </a:spcAft>
              <a:defRPr b="1"/>
            </a:pPr>
            <a:r>
              <a:rPr lang="da-DK" sz="2000" dirty="0"/>
              <a:t>Din støtte er med til at jeg kan komme til stævner og på træningslejre</a:t>
            </a:r>
          </a:p>
          <a:p>
            <a:pPr marL="0" lvl="0" indent="0" algn="l" defTabSz="71120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None/>
              <a:defRPr b="1"/>
            </a:pPr>
            <a:endParaRPr lang="da-DK" sz="1600" kern="1200" dirty="0"/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EFF286A8-A237-3F52-7079-CEA6B309CF2B}"/>
              </a:ext>
            </a:extLst>
          </p:cNvPr>
          <p:cNvSpPr txBox="1"/>
          <p:nvPr/>
        </p:nvSpPr>
        <p:spPr>
          <a:xfrm>
            <a:off x="3130742" y="603527"/>
            <a:ext cx="8657592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0000"/>
              </a:lnSpc>
            </a:pPr>
            <a:r>
              <a:rPr lang="da-DK" sz="2000" b="1" dirty="0" err="1"/>
              <a:t>Xxx</a:t>
            </a:r>
            <a:r>
              <a:rPr lang="da-DK" sz="2000" b="1" dirty="0"/>
              <a:t> træner udtaler</a:t>
            </a:r>
          </a:p>
          <a:p>
            <a:pPr lvl="0">
              <a:lnSpc>
                <a:spcPct val="100000"/>
              </a:lnSpc>
            </a:pPr>
            <a:r>
              <a:rPr lang="da-DK" sz="2000" dirty="0"/>
              <a:t>XXX møder altid op med et stort smil – og en niveau som matcher det. Han er et kæmpe talent med et niveau blandt landets bedste i sin årgang. Hans udvikling har været markant, og kombinationen  af glæde selvtillid og høj kvalitet i vandet gør ham til en svømmer med et stort fremtidsperspektiv.</a:t>
            </a:r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87C548A1-EC1B-3C19-E873-94E36178C4DD}"/>
              </a:ext>
            </a:extLst>
          </p:cNvPr>
          <p:cNvSpPr txBox="1"/>
          <p:nvPr/>
        </p:nvSpPr>
        <p:spPr>
          <a:xfrm>
            <a:off x="9206932" y="4884294"/>
            <a:ext cx="2435724" cy="15265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622300">
              <a:spcBef>
                <a:spcPct val="0"/>
              </a:spcBef>
              <a:spcAft>
                <a:spcPct val="35000"/>
              </a:spcAft>
              <a:defRPr b="1"/>
            </a:pPr>
            <a:r>
              <a:rPr lang="en-US" sz="1600" dirty="0"/>
              <a:t>Sponsoraftale</a:t>
            </a:r>
          </a:p>
          <a:p>
            <a:pPr lvl="0" defTabSz="622300">
              <a:spcBef>
                <a:spcPct val="0"/>
              </a:spcBef>
              <a:spcAft>
                <a:spcPct val="35000"/>
              </a:spcAft>
              <a:defRPr b="1"/>
            </a:pPr>
            <a:r>
              <a:rPr lang="en-US" sz="1600" dirty="0" err="1"/>
              <a:t>Kontakt</a:t>
            </a:r>
            <a:r>
              <a:rPr lang="en-US" sz="1600" dirty="0"/>
              <a:t>: xxx mor </a:t>
            </a:r>
            <a:r>
              <a:rPr lang="en-US" sz="1600" dirty="0" err="1"/>
              <a:t>på</a:t>
            </a:r>
            <a:r>
              <a:rPr lang="en-US" sz="1600" dirty="0"/>
              <a:t> </a:t>
            </a:r>
            <a:r>
              <a:rPr lang="en-US" sz="1600" dirty="0" err="1"/>
              <a:t>tlf</a:t>
            </a:r>
            <a:r>
              <a:rPr lang="en-US" sz="1600" dirty="0"/>
              <a:t>. 29457797 </a:t>
            </a:r>
            <a:r>
              <a:rPr lang="en-US" sz="1600" dirty="0" err="1"/>
              <a:t>eller</a:t>
            </a:r>
            <a:r>
              <a:rPr lang="en-US" sz="1600" dirty="0"/>
              <a:t> </a:t>
            </a:r>
            <a:r>
              <a:rPr lang="en-US" sz="1600" err="1"/>
              <a:t>xxxxxxx</a:t>
            </a:r>
            <a:r>
              <a:rPr lang="en-US" sz="1600"/>
              <a:t>@xxx.</a:t>
            </a:r>
            <a:r>
              <a:rPr lang="en-US" sz="1600" dirty="0"/>
              <a:t>com </a:t>
            </a:r>
          </a:p>
          <a:p>
            <a:endParaRPr lang="da-DK" dirty="0"/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9D910F03-4118-5458-8ECC-618585076ED0}"/>
              </a:ext>
            </a:extLst>
          </p:cNvPr>
          <p:cNvSpPr txBox="1"/>
          <p:nvPr/>
        </p:nvSpPr>
        <p:spPr>
          <a:xfrm>
            <a:off x="6397551" y="2483637"/>
            <a:ext cx="5117841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0000"/>
              </a:lnSpc>
              <a:defRPr b="1"/>
            </a:pPr>
            <a:r>
              <a:rPr lang="en-US" dirty="0"/>
              <a:t> Mine </a:t>
            </a:r>
            <a:r>
              <a:rPr lang="en-US" dirty="0" err="1"/>
              <a:t>tidligere</a:t>
            </a:r>
            <a:r>
              <a:rPr lang="en-US" dirty="0"/>
              <a:t> distancer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en-US" dirty="0" err="1"/>
              <a:t>sponsersvømning</a:t>
            </a:r>
            <a:endParaRPr lang="en-US" sz="1800" dirty="0"/>
          </a:p>
          <a:p>
            <a:pPr lvl="0">
              <a:lnSpc>
                <a:spcPct val="100000"/>
              </a:lnSpc>
            </a:pPr>
            <a:endParaRPr lang="da-DK" dirty="0"/>
          </a:p>
          <a:p>
            <a:pPr lvl="0">
              <a:lnSpc>
                <a:spcPct val="100000"/>
              </a:lnSpc>
            </a:pPr>
            <a:r>
              <a:rPr lang="da-DK" sz="2000" dirty="0"/>
              <a:t>2022: 3050 M	    2024: 4250 M</a:t>
            </a:r>
          </a:p>
          <a:p>
            <a:r>
              <a:rPr lang="da-DK" sz="2000" dirty="0"/>
              <a:t>2023 4050 M	    2025: 4550 M</a:t>
            </a:r>
          </a:p>
          <a:p>
            <a:pPr lvl="0">
              <a:lnSpc>
                <a:spcPct val="100000"/>
              </a:lnSpc>
            </a:pPr>
            <a:r>
              <a:rPr lang="da-DK" sz="2000" dirty="0"/>
              <a:t>	</a:t>
            </a:r>
          </a:p>
          <a:p>
            <a:pPr lvl="0">
              <a:lnSpc>
                <a:spcPct val="100000"/>
              </a:lnSpc>
            </a:pPr>
            <a:r>
              <a:rPr lang="da-DK" dirty="0"/>
              <a:t>	</a:t>
            </a:r>
          </a:p>
          <a:p>
            <a:pPr>
              <a:defRPr b="1"/>
            </a:pPr>
            <a:r>
              <a:rPr lang="en-US" dirty="0"/>
              <a:t> </a:t>
            </a:r>
            <a:endParaRPr lang="da-DK" dirty="0"/>
          </a:p>
          <a:p>
            <a:pPr lvl="0">
              <a:lnSpc>
                <a:spcPct val="100000"/>
              </a:lnSpc>
              <a:defRPr b="1"/>
            </a:pPr>
            <a:r>
              <a:rPr lang="en-US" sz="1800" dirty="0"/>
              <a:t> </a:t>
            </a:r>
            <a:endParaRPr lang="da-DK" sz="1800" dirty="0"/>
          </a:p>
        </p:txBody>
      </p:sp>
    </p:spTree>
    <p:extLst>
      <p:ext uri="{BB962C8B-B14F-4D97-AF65-F5344CB8AC3E}">
        <p14:creationId xmlns:p14="http://schemas.microsoft.com/office/powerpoint/2010/main" val="3504946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3B96A74E-2F71-96D3-EBE5-6FB5CA57DA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3832285"/>
              </p:ext>
            </p:extLst>
          </p:nvPr>
        </p:nvGraphicFramePr>
        <p:xfrm>
          <a:off x="696686" y="729346"/>
          <a:ext cx="10825841" cy="49763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02085">
                  <a:extLst>
                    <a:ext uri="{9D8B030D-6E8A-4147-A177-3AD203B41FA5}">
                      <a16:colId xmlns:a16="http://schemas.microsoft.com/office/drawing/2014/main" val="1150349984"/>
                    </a:ext>
                  </a:extLst>
                </a:gridCol>
                <a:gridCol w="1436915">
                  <a:extLst>
                    <a:ext uri="{9D8B030D-6E8A-4147-A177-3AD203B41FA5}">
                      <a16:colId xmlns:a16="http://schemas.microsoft.com/office/drawing/2014/main" val="1007505639"/>
                    </a:ext>
                  </a:extLst>
                </a:gridCol>
                <a:gridCol w="1251857">
                  <a:extLst>
                    <a:ext uri="{9D8B030D-6E8A-4147-A177-3AD203B41FA5}">
                      <a16:colId xmlns:a16="http://schemas.microsoft.com/office/drawing/2014/main" val="3248374145"/>
                    </a:ext>
                  </a:extLst>
                </a:gridCol>
                <a:gridCol w="1230086">
                  <a:extLst>
                    <a:ext uri="{9D8B030D-6E8A-4147-A177-3AD203B41FA5}">
                      <a16:colId xmlns:a16="http://schemas.microsoft.com/office/drawing/2014/main" val="311342458"/>
                    </a:ext>
                  </a:extLst>
                </a:gridCol>
                <a:gridCol w="1104898">
                  <a:extLst>
                    <a:ext uri="{9D8B030D-6E8A-4147-A177-3AD203B41FA5}">
                      <a16:colId xmlns:a16="http://schemas.microsoft.com/office/drawing/2014/main" val="645168856"/>
                    </a:ext>
                  </a:extLst>
                </a:gridCol>
              </a:tblGrid>
              <a:tr h="371815">
                <a:tc>
                  <a:txBody>
                    <a:bodyPr/>
                    <a:lstStyle/>
                    <a:p>
                      <a:r>
                        <a:rPr lang="da-DK" sz="2400" noProof="0" dirty="0"/>
                        <a:t>Sponsorpakker</a:t>
                      </a:r>
                    </a:p>
                  </a:txBody>
                  <a:tcPr>
                    <a:solidFill>
                      <a:srgbClr val="2D337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buFont typeface="+mj-lt"/>
                        <a:buNone/>
                      </a:pPr>
                      <a:r>
                        <a:rPr lang="en-US" sz="24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Bronze</a:t>
                      </a:r>
                      <a:endParaRPr lang="da-DK" sz="2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2D337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buFont typeface="+mj-lt"/>
                        <a:buNone/>
                      </a:pPr>
                      <a:r>
                        <a:rPr lang="en-US" sz="24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Sølv</a:t>
                      </a:r>
                      <a:endParaRPr lang="da-DK" sz="2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2D337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buFont typeface="+mj-lt"/>
                        <a:buNone/>
                      </a:pPr>
                      <a:r>
                        <a:rPr lang="en-US" sz="24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Guld</a:t>
                      </a:r>
                      <a:endParaRPr lang="da-DK" sz="2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2D337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buFont typeface="+mj-lt"/>
                        <a:buNone/>
                      </a:pPr>
                      <a:r>
                        <a:rPr lang="en-US" sz="24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Platin</a:t>
                      </a:r>
                      <a:endParaRPr lang="da-DK" sz="2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2D33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8594849"/>
                  </a:ext>
                </a:extLst>
              </a:tr>
              <a:tr h="886635">
                <a:tc>
                  <a:txBody>
                    <a:bodyPr/>
                    <a:lstStyle/>
                    <a:p>
                      <a:r>
                        <a:rPr lang="da-DK" noProof="0" dirty="0"/>
                        <a:t>Sponsoren annonceres under sponsorstævnet med navn og evt. slogan.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2373134"/>
                  </a:ext>
                </a:extLst>
              </a:tr>
              <a:tr h="886635">
                <a:tc>
                  <a:txBody>
                    <a:bodyPr/>
                    <a:lstStyle/>
                    <a:p>
                      <a:r>
                        <a:rPr lang="da-DK" noProof="0" dirty="0"/>
                        <a:t>Sponsorens navn og logo eksponeres på en helsides annonce i </a:t>
                      </a:r>
                      <a:r>
                        <a:rPr lang="da-DK" b="1" noProof="0" dirty="0"/>
                        <a:t>Ugeavisen</a:t>
                      </a:r>
                      <a:r>
                        <a:rPr lang="da-DK" noProof="0" dirty="0"/>
                        <a:t> efter sponsorstævnet.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1113117"/>
                  </a:ext>
                </a:extLst>
              </a:tr>
              <a:tr h="886635">
                <a:tc>
                  <a:txBody>
                    <a:bodyPr/>
                    <a:lstStyle/>
                    <a:p>
                      <a:r>
                        <a:rPr lang="da-DK" noProof="0" dirty="0"/>
                        <a:t>Sponsoren eksponeres med navn og logo i 12 mdr. på stor plakat/skilt i klubhus og forhal, hvor der årligt er ca. 120.000 besøgende.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da-DK" sz="2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8349394"/>
                  </a:ext>
                </a:extLst>
              </a:tr>
              <a:tr h="6732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noProof="0" dirty="0"/>
                        <a:t>Sponsoren eksponeres i 12 mdr. med navn og logo på </a:t>
                      </a:r>
                      <a:r>
                        <a:rPr lang="da-DK" b="1" noProof="0" dirty="0"/>
                        <a:t>KSK.DK </a:t>
                      </a:r>
                      <a:r>
                        <a:rPr lang="da-DK" noProof="0" dirty="0"/>
                        <a:t>der har ca. 100.000 besøgende om året.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da-DK" sz="2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da-DK" sz="2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7349117"/>
                  </a:ext>
                </a:extLst>
              </a:tr>
              <a:tr h="5665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Sponsoren får sit eget store skilt i</a:t>
                      </a:r>
                      <a:r>
                        <a:rPr lang="da-DK" noProof="0" dirty="0"/>
                        <a:t> 12 mdr. i svømmehallen og Logo vises i </a:t>
                      </a:r>
                      <a:r>
                        <a:rPr lang="da-DK" u="sng" noProof="0" dirty="0"/>
                        <a:t>pauserne</a:t>
                      </a:r>
                      <a:r>
                        <a:rPr lang="da-DK" noProof="0" dirty="0"/>
                        <a:t> til </a:t>
                      </a:r>
                      <a:r>
                        <a:rPr lang="da-DK" b="1" noProof="0" dirty="0"/>
                        <a:t>Køge Open</a:t>
                      </a:r>
                      <a:r>
                        <a:rPr lang="da-DK" noProof="0" dirty="0"/>
                        <a:t>.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da-DK" sz="2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da-DK" sz="2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da-DK" sz="2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✓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784416"/>
                  </a:ext>
                </a:extLst>
              </a:tr>
              <a:tr h="518121">
                <a:tc>
                  <a:txBody>
                    <a:bodyPr/>
                    <a:lstStyle/>
                    <a:p>
                      <a:r>
                        <a:rPr lang="en-US" b="1" dirty="0"/>
                        <a:t>Minimums pris for </a:t>
                      </a:r>
                      <a:r>
                        <a:rPr lang="da-DK" b="1" noProof="0" dirty="0"/>
                        <a:t>sponsorat</a:t>
                      </a:r>
                      <a:endParaRPr lang="da-DK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600 kr.</a:t>
                      </a:r>
                      <a:endParaRPr lang="da-DK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1.500 kr.</a:t>
                      </a:r>
                      <a:endParaRPr lang="da-DK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3.000 kr.</a:t>
                      </a:r>
                      <a:endParaRPr lang="da-DK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5.000 kr.</a:t>
                      </a:r>
                      <a:endParaRPr lang="da-DK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03348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87878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59096ad9-8b60-446a-90b7-017dbb9421a3}" enabled="1" method="Standard" siteId="{3d234255-e20f-4205-88a5-9658a402999b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3544</TotalTime>
  <Words>298</Words>
  <Application>Microsoft Office PowerPoint</Application>
  <PresentationFormat>Widescreen</PresentationFormat>
  <Paragraphs>54</Paragraphs>
  <Slides>2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Neue Haas Grotesk Text Pro</vt:lpstr>
      <vt:lpstr>Office-tema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Kjellerup, Sanne</dc:creator>
  <cp:lastModifiedBy>Amalie Jensen</cp:lastModifiedBy>
  <cp:revision>4</cp:revision>
  <dcterms:created xsi:type="dcterms:W3CDTF">2026-01-10T16:47:04Z</dcterms:created>
  <dcterms:modified xsi:type="dcterms:W3CDTF">2026-01-22T22:19:16Z</dcterms:modified>
</cp:coreProperties>
</file>